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1" r:id="rId4"/>
    <p:sldId id="263" r:id="rId5"/>
    <p:sldId id="258" r:id="rId6"/>
    <p:sldId id="259" r:id="rId7"/>
    <p:sldId id="260" r:id="rId8"/>
    <p:sldId id="266"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99FFCC"/>
    <a:srgbClr val="008000"/>
    <a:srgbClr val="66FF99"/>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5FF1C-0560-45C2-BA27-505ECC3E50FD}"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FF1C-0560-45C2-BA27-505ECC3E50FD}"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FF1C-0560-45C2-BA27-505ECC3E50FD}"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5FF1C-0560-45C2-BA27-505ECC3E50FD}"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5FF1C-0560-45C2-BA27-505ECC3E50FD}"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5FF1C-0560-45C2-BA27-505ECC3E50FD}"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5FF1C-0560-45C2-BA27-505ECC3E50FD}"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5FF1C-0560-45C2-BA27-505ECC3E50FD}"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5FF1C-0560-45C2-BA27-505ECC3E50FD}"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5FF1C-0560-45C2-BA27-505ECC3E50FD}"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5FF1C-0560-45C2-BA27-505ECC3E50FD}"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E8AB6-2740-4499-9E3E-0284777EB2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5FF1C-0560-45C2-BA27-505ECC3E50FD}" type="datetimeFigureOut">
              <a:rPr lang="en-US" smtClean="0"/>
              <a:t>9/18/2021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E8AB6-2740-4499-9E3E-0284777EB2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Zu_0qITC6lI" TargetMode="External"/><Relationship Id="rId2" Type="http://schemas.openxmlformats.org/officeDocument/2006/relationships/hyperlink" Target="https://www.youtube.com/watch?v=kDBJNQiugn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iblegateway.com/passage/?search=Psalm+115%3A16&amp;version=ES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Catholic_chariti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omvusa.org/st-francis-chapel/our-lady-help-of-persecuted-christians-ic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1295400"/>
          </a:xfrm>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0" y="0"/>
            <a:ext cx="9525000" cy="8686800"/>
          </a:xfrm>
          <a:prstGeom prst="rect">
            <a:avLst/>
          </a:prstGeom>
          <a:noFill/>
          <a:ln w="9525">
            <a:noFill/>
            <a:miter lim="800000"/>
            <a:headEnd/>
            <a:tailEnd/>
          </a:ln>
          <a:effectLst/>
        </p:spPr>
      </p:pic>
      <p:sp>
        <p:nvSpPr>
          <p:cNvPr id="5" name="Rectangle 4"/>
          <p:cNvSpPr/>
          <p:nvPr/>
        </p:nvSpPr>
        <p:spPr>
          <a:xfrm>
            <a:off x="457200" y="4919008"/>
            <a:ext cx="7010400" cy="1938992"/>
          </a:xfrm>
          <a:prstGeom prst="rect">
            <a:avLst/>
          </a:prstGeom>
        </p:spPr>
        <p:txBody>
          <a:bodyPr wrap="square">
            <a:spAutoFit/>
          </a:bodyPr>
          <a:lstStyle/>
          <a:p>
            <a:pPr algn="ctr"/>
            <a:r>
              <a:rPr lang="en-US" sz="4000" b="1" dirty="0" smtClean="0">
                <a:solidFill>
                  <a:srgbClr val="008000"/>
                </a:solidFill>
              </a:rPr>
              <a:t>This Year’s Theme:</a:t>
            </a:r>
          </a:p>
          <a:p>
            <a:pPr algn="ctr"/>
            <a:r>
              <a:rPr lang="en-US" sz="4000" b="1" dirty="0" smtClean="0">
                <a:solidFill>
                  <a:srgbClr val="008000"/>
                </a:solidFill>
              </a:rPr>
              <a:t>OUR CHURCH IN THE WORLD </a:t>
            </a:r>
          </a:p>
          <a:p>
            <a:pPr algn="ctr"/>
            <a:r>
              <a:rPr lang="en-US" sz="4000" b="1" dirty="0" smtClean="0">
                <a:solidFill>
                  <a:srgbClr val="008000"/>
                </a:solidFill>
              </a:rPr>
              <a:t>GOD GAVE US</a:t>
            </a:r>
            <a:endParaRPr lang="en-US" sz="4000" b="1" dirty="0">
              <a:solidFill>
                <a:srgbClr val="008000"/>
              </a:solidFill>
            </a:endParaRPr>
          </a:p>
        </p:txBody>
      </p:sp>
      <p:sp>
        <p:nvSpPr>
          <p:cNvPr id="6" name="Rectangle 5"/>
          <p:cNvSpPr/>
          <p:nvPr/>
        </p:nvSpPr>
        <p:spPr>
          <a:xfrm>
            <a:off x="152400" y="2895600"/>
            <a:ext cx="5791200" cy="1661993"/>
          </a:xfrm>
          <a:prstGeom prst="rect">
            <a:avLst/>
          </a:prstGeom>
        </p:spPr>
        <p:txBody>
          <a:bodyPr wrap="square">
            <a:spAutoFit/>
          </a:bodyPr>
          <a:lstStyle/>
          <a:p>
            <a:pPr algn="ctr"/>
            <a:r>
              <a:rPr lang="en-US" sz="3400" b="1" dirty="0" smtClean="0"/>
              <a:t>Welcome to St. Anthony’s Religious Education Classes 2021-2022!</a:t>
            </a:r>
            <a:endParaRPr lang="en-US"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686800" cy="914399"/>
          </a:xfrm>
        </p:spPr>
        <p:txBody>
          <a:bodyPr/>
          <a:lstStyle/>
          <a:p>
            <a:r>
              <a:rPr lang="en-US" dirty="0" smtClean="0"/>
              <a:t>We are a part of the Catholic Church.</a:t>
            </a:r>
            <a:endParaRPr lang="en-US" dirty="0"/>
          </a:p>
        </p:txBody>
      </p:sp>
      <p:sp>
        <p:nvSpPr>
          <p:cNvPr id="3" name="Subtitle 2"/>
          <p:cNvSpPr>
            <a:spLocks noGrp="1"/>
          </p:cNvSpPr>
          <p:nvPr>
            <p:ph type="subTitle" idx="1"/>
          </p:nvPr>
        </p:nvSpPr>
        <p:spPr>
          <a:xfrm>
            <a:off x="381000" y="4343400"/>
            <a:ext cx="8382000" cy="2514600"/>
          </a:xfrm>
        </p:spPr>
        <p:txBody>
          <a:bodyPr>
            <a:normAutofit fontScale="47500" lnSpcReduction="20000"/>
          </a:bodyPr>
          <a:lstStyle/>
          <a:p>
            <a:pPr algn="l"/>
            <a:r>
              <a:rPr lang="en-US" dirty="0" smtClean="0">
                <a:solidFill>
                  <a:schemeClr val="tx1"/>
                </a:solidFill>
              </a:rPr>
              <a:t>	</a:t>
            </a:r>
            <a:r>
              <a:rPr lang="en-US" sz="4400" dirty="0" smtClean="0">
                <a:solidFill>
                  <a:schemeClr val="tx1"/>
                </a:solidFill>
              </a:rPr>
              <a:t>As Catholics, each of us in an important part of the Catholic Church.  This year, in addition to our studies of the Word of Jesus and His Church, we will be discussing what we can do to help the Catholic Church in its on-going efforts to care for the people of the Earth and the land they live on.  We pray for the guidance of the Holy Spirit, Third Person of the Blessed Trinity.</a:t>
            </a:r>
          </a:p>
          <a:p>
            <a:pPr algn="l"/>
            <a:r>
              <a:rPr lang="en-US" sz="4400" dirty="0">
                <a:solidFill>
                  <a:schemeClr val="tx1"/>
                </a:solidFill>
              </a:rPr>
              <a:t>	</a:t>
            </a:r>
            <a:r>
              <a:rPr lang="en-US" sz="4400" dirty="0" smtClean="0">
                <a:solidFill>
                  <a:schemeClr val="tx1"/>
                </a:solidFill>
              </a:rPr>
              <a:t>Thank you all for being part of St. Anthony’s Religious Education.  Let’s have a wonderful year learning about our Catholic faith and how to be part of its efforts to help people and the world!</a:t>
            </a:r>
          </a:p>
          <a:p>
            <a:pPr algn="l"/>
            <a:endParaRPr lang="en-US" dirty="0">
              <a:solidFill>
                <a:schemeClr val="tx1"/>
              </a:solidFill>
            </a:endParaRPr>
          </a:p>
        </p:txBody>
      </p:sp>
      <p:pic>
        <p:nvPicPr>
          <p:cNvPr id="22530" name="Picture 2" descr="E:\Pictures\good church pic 2014 frare use.jpg"/>
          <p:cNvPicPr>
            <a:picLocks noChangeAspect="1" noChangeArrowheads="1"/>
          </p:cNvPicPr>
          <p:nvPr/>
        </p:nvPicPr>
        <p:blipFill>
          <a:blip r:embed="rId2" cstate="print"/>
          <a:srcRect/>
          <a:stretch>
            <a:fillRect/>
          </a:stretch>
        </p:blipFill>
        <p:spPr bwMode="auto">
          <a:xfrm>
            <a:off x="2209800" y="1143000"/>
            <a:ext cx="4404984" cy="31386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95600"/>
            <a:ext cx="8610600" cy="1698625"/>
          </a:xfrm>
        </p:spPr>
        <p:txBody>
          <a:bodyPr>
            <a:normAutofit fontScale="90000"/>
          </a:bodyPr>
          <a:lstStyle/>
          <a:p>
            <a:pPr algn="l"/>
            <a:r>
              <a:rPr lang="en-US" sz="2800" dirty="0" smtClean="0"/>
              <a:t>	</a:t>
            </a:r>
            <a:br>
              <a:rPr lang="en-US" sz="2800" dirty="0" smtClean="0"/>
            </a:br>
            <a:r>
              <a:rPr lang="en-US" sz="2800" dirty="0"/>
              <a:t/>
            </a:r>
            <a:br>
              <a:rPr lang="en-US" sz="2800" dirty="0"/>
            </a:br>
            <a:r>
              <a:rPr lang="en-US" sz="2800" dirty="0" smtClean="0"/>
              <a:t/>
            </a:r>
            <a:br>
              <a:rPr lang="en-US" sz="2800" dirty="0" smtClean="0"/>
            </a:br>
            <a:r>
              <a:rPr lang="en-US" sz="1000" dirty="0" smtClean="0"/>
              <a:t/>
            </a:r>
            <a:br>
              <a:rPr lang="en-US" sz="1000" dirty="0" smtClean="0"/>
            </a:br>
            <a:r>
              <a:rPr lang="en-US" sz="1000" dirty="0"/>
              <a:t/>
            </a:r>
            <a:br>
              <a:rPr lang="en-US" sz="1000" dirty="0"/>
            </a:br>
            <a:r>
              <a:rPr lang="en-US" sz="1000" dirty="0" smtClean="0"/>
              <a:t>		    https://weleadworship.com/hes-got-the-whole-world-in-his-hands.html</a:t>
            </a:r>
            <a:br>
              <a:rPr lang="en-US" sz="1000" dirty="0" smtClean="0"/>
            </a:br>
            <a:r>
              <a:rPr lang="en-US" sz="1000" dirty="0" smtClean="0"/>
              <a:t/>
            </a:r>
            <a:br>
              <a:rPr lang="en-US" sz="1000" dirty="0" smtClean="0"/>
            </a:br>
            <a:r>
              <a:rPr lang="en-US" sz="1000" dirty="0"/>
              <a:t/>
            </a:r>
            <a:br>
              <a:rPr lang="en-US" sz="1000" dirty="0"/>
            </a:br>
            <a:r>
              <a:rPr lang="en-US" sz="2700" dirty="0" smtClean="0"/>
              <a:t>The Catholic Church helps all of humanity and the world God created.  Here are two songs that will help us to start thinking about this theme:</a:t>
            </a:r>
            <a:r>
              <a:rPr lang="en-US" sz="1100" dirty="0" smtClean="0"/>
              <a:t/>
            </a:r>
            <a:br>
              <a:rPr lang="en-US" sz="1100" dirty="0" smtClean="0"/>
            </a:br>
            <a:r>
              <a:rPr lang="en-US" sz="2700" dirty="0" smtClean="0"/>
              <a:t/>
            </a:r>
            <a:br>
              <a:rPr lang="en-US" sz="2700" dirty="0" smtClean="0"/>
            </a:br>
            <a:r>
              <a:rPr lang="en-US" sz="2700" dirty="0" smtClean="0"/>
              <a:t>“He’s Got the Whole World in His Hands” and “What a Wonderful World.”</a:t>
            </a:r>
            <a:r>
              <a:rPr lang="en-US" sz="2700" dirty="0"/>
              <a:t/>
            </a:r>
            <a:br>
              <a:rPr lang="en-US" sz="2700" dirty="0"/>
            </a:br>
            <a:endParaRPr lang="en-US" sz="2700" dirty="0"/>
          </a:p>
        </p:txBody>
      </p:sp>
      <p:sp>
        <p:nvSpPr>
          <p:cNvPr id="3" name="Subtitle 2"/>
          <p:cNvSpPr>
            <a:spLocks noGrp="1"/>
          </p:cNvSpPr>
          <p:nvPr>
            <p:ph type="subTitle" idx="1"/>
          </p:nvPr>
        </p:nvSpPr>
        <p:spPr>
          <a:xfrm>
            <a:off x="381000" y="5562600"/>
            <a:ext cx="7924800" cy="1143000"/>
          </a:xfrm>
        </p:spPr>
        <p:txBody>
          <a:bodyPr>
            <a:noAutofit/>
          </a:bodyPr>
          <a:lstStyle/>
          <a:p>
            <a:r>
              <a:rPr lang="en-US" sz="1800" dirty="0" smtClean="0">
                <a:hlinkClick r:id="rId2"/>
              </a:rPr>
              <a:t>https://www.youtube.com/watch?v=kDBJNQiugnM</a:t>
            </a:r>
            <a:endParaRPr lang="en-US" sz="1800" dirty="0" smtClean="0"/>
          </a:p>
          <a:p>
            <a:endParaRPr lang="en-US" sz="1800" dirty="0"/>
          </a:p>
          <a:p>
            <a:r>
              <a:rPr lang="en-US" sz="1800" dirty="0" smtClean="0">
                <a:hlinkClick r:id="rId3"/>
              </a:rPr>
              <a:t>https://www.youtube.com/watch?v=Zu_0qITC6lI</a:t>
            </a:r>
            <a:endParaRPr lang="en-US" sz="1800" dirty="0" smtClean="0"/>
          </a:p>
          <a:p>
            <a:endParaRPr lang="en-US" sz="1400" dirty="0" smtClean="0"/>
          </a:p>
          <a:p>
            <a:endParaRPr lang="en-US" sz="1400" dirty="0" smtClean="0"/>
          </a:p>
          <a:p>
            <a:endParaRPr lang="en-US" sz="1400" dirty="0"/>
          </a:p>
        </p:txBody>
      </p:sp>
      <p:pic>
        <p:nvPicPr>
          <p:cNvPr id="20482" name="Picture 2" descr="He&amp;#39;s Got The Whole World In His Hands – WeLeadWorship.com"/>
          <p:cNvPicPr>
            <a:picLocks noChangeAspect="1" noChangeArrowheads="1"/>
          </p:cNvPicPr>
          <p:nvPr/>
        </p:nvPicPr>
        <p:blipFill>
          <a:blip r:embed="rId4" cstate="print"/>
          <a:srcRect l="10000" r="15000"/>
          <a:stretch>
            <a:fillRect/>
          </a:stretch>
        </p:blipFill>
        <p:spPr bwMode="auto">
          <a:xfrm>
            <a:off x="2667000" y="0"/>
            <a:ext cx="3429000" cy="28575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1752600"/>
          </a:xfrm>
        </p:spPr>
        <p:txBody>
          <a:bodyPr>
            <a:normAutofit/>
          </a:bodyPr>
          <a:lstStyle/>
          <a:p>
            <a:pPr algn="l"/>
            <a:r>
              <a:rPr lang="en-US" i="1" dirty="0" smtClean="0">
                <a:solidFill>
                  <a:schemeClr val="tx1"/>
                </a:solidFill>
              </a:rPr>
              <a:t>                    </a:t>
            </a:r>
            <a:r>
              <a:rPr lang="en-US" b="1" i="1" dirty="0" smtClean="0">
                <a:solidFill>
                  <a:schemeClr val="tx1"/>
                </a:solidFill>
              </a:rPr>
              <a:t>The World God Gave Us</a:t>
            </a:r>
          </a:p>
          <a:p>
            <a:pPr algn="l"/>
            <a:r>
              <a:rPr lang="en-US" sz="2400" dirty="0" smtClean="0">
                <a:solidFill>
                  <a:schemeClr val="tx1"/>
                </a:solidFill>
              </a:rPr>
              <a:t>	God the Father, the First Person of the Blessed Trinity, created the universe, including planet Earth and everything in it.  This includes the land, the sea, the plants, the animals, and the people.</a:t>
            </a:r>
            <a:endParaRPr lang="en-US" sz="2400" dirty="0">
              <a:solidFill>
                <a:schemeClr val="tx1"/>
              </a:solidFill>
            </a:endParaRPr>
          </a:p>
        </p:txBody>
      </p:sp>
      <p:pic>
        <p:nvPicPr>
          <p:cNvPr id="17410" name="Picture 2" descr="What Did the Big Bang Sound Like? | HowStuffWorks"/>
          <p:cNvPicPr>
            <a:picLocks noChangeAspect="1" noChangeArrowheads="1"/>
          </p:cNvPicPr>
          <p:nvPr/>
        </p:nvPicPr>
        <p:blipFill>
          <a:blip r:embed="rId2" cstate="print"/>
          <a:srcRect r="1184"/>
          <a:stretch>
            <a:fillRect/>
          </a:stretch>
        </p:blipFill>
        <p:spPr bwMode="auto">
          <a:xfrm>
            <a:off x="0" y="1652595"/>
            <a:ext cx="9144000" cy="520540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Our Responsibilities</a:t>
            </a:r>
            <a:endParaRPr lang="en-US" dirty="0"/>
          </a:p>
        </p:txBody>
      </p:sp>
      <p:sp>
        <p:nvSpPr>
          <p:cNvPr id="3" name="Content Placeholder 2"/>
          <p:cNvSpPr>
            <a:spLocks noGrp="1"/>
          </p:cNvSpPr>
          <p:nvPr>
            <p:ph idx="1"/>
          </p:nvPr>
        </p:nvSpPr>
        <p:spPr>
          <a:xfrm>
            <a:off x="228600" y="1600200"/>
            <a:ext cx="3733800" cy="5029199"/>
          </a:xfrm>
        </p:spPr>
        <p:txBody>
          <a:bodyPr>
            <a:normAutofit/>
          </a:bodyPr>
          <a:lstStyle/>
          <a:p>
            <a:r>
              <a:rPr lang="en-US" sz="2800" dirty="0" smtClean="0"/>
              <a:t>God expects us to take care of what He created:</a:t>
            </a:r>
          </a:p>
          <a:p>
            <a:pPr>
              <a:buNone/>
            </a:pPr>
            <a:r>
              <a:rPr lang="en-US" sz="2800" b="1" dirty="0" smtClean="0">
                <a:hlinkClick r:id="rId2"/>
              </a:rPr>
              <a:t>Psalm 115:16</a:t>
            </a:r>
            <a:endParaRPr lang="en-US" sz="2800" b="1" dirty="0" smtClean="0"/>
          </a:p>
          <a:p>
            <a:pPr>
              <a:buNone/>
            </a:pPr>
            <a:r>
              <a:rPr lang="en-US" sz="2800" dirty="0" smtClean="0"/>
              <a:t>    “The heavens are the Lord's heavens, but the earth he has given to the children of man.”</a:t>
            </a:r>
            <a:endParaRPr lang="en-US" sz="2800" dirty="0" smtClean="0"/>
          </a:p>
          <a:p>
            <a:endParaRPr lang="en-US" dirty="0"/>
          </a:p>
        </p:txBody>
      </p:sp>
      <p:pic>
        <p:nvPicPr>
          <p:cNvPr id="19458" name="Picture 2" descr="Man on the Earth"/>
          <p:cNvPicPr>
            <a:picLocks noChangeAspect="1" noChangeArrowheads="1"/>
          </p:cNvPicPr>
          <p:nvPr/>
        </p:nvPicPr>
        <p:blipFill>
          <a:blip r:embed="rId3" cstate="print"/>
          <a:srcRect l="5000" r="5000" b="7500"/>
          <a:stretch>
            <a:fillRect/>
          </a:stretch>
        </p:blipFill>
        <p:spPr bwMode="auto">
          <a:xfrm>
            <a:off x="4191000" y="1600200"/>
            <a:ext cx="4953000" cy="509058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fontScale="90000"/>
          </a:bodyPr>
          <a:lstStyle/>
          <a:p>
            <a:r>
              <a:rPr lang="en-US" dirty="0" smtClean="0"/>
              <a:t>The Catholic Church </a:t>
            </a:r>
            <a:br>
              <a:rPr lang="en-US" dirty="0" smtClean="0"/>
            </a:br>
            <a:r>
              <a:rPr lang="en-US" dirty="0" smtClean="0"/>
              <a:t>Catholic = Universal</a:t>
            </a:r>
            <a:br>
              <a:rPr lang="en-US" dirty="0" smtClean="0"/>
            </a:br>
            <a:endParaRPr lang="en-US" dirty="0"/>
          </a:p>
        </p:txBody>
      </p:sp>
      <p:sp>
        <p:nvSpPr>
          <p:cNvPr id="4" name="Subtitle 3"/>
          <p:cNvSpPr>
            <a:spLocks noGrp="1"/>
          </p:cNvSpPr>
          <p:nvPr>
            <p:ph type="subTitle" idx="1"/>
          </p:nvPr>
        </p:nvSpPr>
        <p:spPr>
          <a:xfrm>
            <a:off x="457200" y="1600200"/>
            <a:ext cx="8382000" cy="3733800"/>
          </a:xfrm>
        </p:spPr>
        <p:txBody>
          <a:bodyPr>
            <a:noAutofit/>
          </a:bodyPr>
          <a:lstStyle/>
          <a:p>
            <a:pPr algn="l"/>
            <a:r>
              <a:rPr lang="en-US" sz="2400" dirty="0" smtClean="0">
                <a:solidFill>
                  <a:schemeClr val="tx1"/>
                </a:solidFill>
              </a:rPr>
              <a:t>	Jesus, who is God the Son, the Second Person of the Blessed Trinity, came to Earth to bring Salvation to all.  He sent His twelve apostles out to share the Word of the Gospel.  Starting from the work of these twelve men and other disciples and those who followed, the Catholic Church eventually spread throughout the world.  Today, the Pontifical Yearbook of the Vatican states that there were </a:t>
            </a:r>
            <a:r>
              <a:rPr lang="en-US" sz="2400" b="1" dirty="0" smtClean="0">
                <a:solidFill>
                  <a:schemeClr val="tx1"/>
                </a:solidFill>
              </a:rPr>
              <a:t>about 1.329 billion</a:t>
            </a:r>
            <a:r>
              <a:rPr lang="en-US" sz="2400" dirty="0" smtClean="0">
                <a:solidFill>
                  <a:schemeClr val="tx1"/>
                </a:solidFill>
              </a:rPr>
              <a:t> baptized Catholics at the end of 2018. </a:t>
            </a:r>
            <a:r>
              <a:rPr lang="en-US" sz="1000" dirty="0" smtClean="0">
                <a:solidFill>
                  <a:schemeClr val="tx1"/>
                </a:solidFill>
              </a:rPr>
              <a:t>https://en.wikipedia.org/wiki/Catholic_Church_by_country</a:t>
            </a:r>
          </a:p>
          <a:p>
            <a:pPr algn="l"/>
            <a:endParaRPr lang="en-US" sz="1000" dirty="0" smtClean="0">
              <a:solidFill>
                <a:schemeClr val="tx1"/>
              </a:solidFill>
            </a:endParaRPr>
          </a:p>
          <a:p>
            <a:pPr algn="l"/>
            <a:r>
              <a:rPr lang="en-US" sz="1000" dirty="0">
                <a:solidFill>
                  <a:schemeClr val="tx1"/>
                </a:solidFill>
              </a:rPr>
              <a:t>	</a:t>
            </a:r>
            <a:r>
              <a:rPr lang="en-US" sz="2400" dirty="0" smtClean="0">
                <a:solidFill>
                  <a:schemeClr val="tx1"/>
                </a:solidFill>
              </a:rPr>
              <a:t>One of the aspects of our Church that we will study this year is how these followers of Jesus traveled to preach the Word of Jesus and help set up the early churches.  How they did this is recorded for us in </a:t>
            </a:r>
            <a:r>
              <a:rPr lang="en-US" sz="2400" i="1" dirty="0" smtClean="0">
                <a:solidFill>
                  <a:schemeClr val="tx1"/>
                </a:solidFill>
              </a:rPr>
              <a:t>The Acts of the Apostles</a:t>
            </a:r>
            <a:r>
              <a:rPr lang="en-US" sz="2400" dirty="0" smtClean="0">
                <a:solidFill>
                  <a:schemeClr val="tx1"/>
                </a:solidFill>
              </a:rPr>
              <a:t>, which is part of the New Testament.</a:t>
            </a:r>
          </a:p>
          <a:p>
            <a:pPr algn="l"/>
            <a:endParaRPr lang="en-US" sz="2400" dirty="0">
              <a:solidFill>
                <a:schemeClr val="tx1"/>
              </a:solidFill>
            </a:endParaRPr>
          </a:p>
          <a:p>
            <a:pPr algn="l"/>
            <a:endParaRPr lang="en-US" sz="2400" dirty="0" smtClean="0">
              <a:solidFill>
                <a:schemeClr val="tx1"/>
              </a:solidFill>
            </a:endParaRPr>
          </a:p>
          <a:p>
            <a:pPr algn="l"/>
            <a:endParaRPr lang="en-US" sz="2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200" b="1" dirty="0" smtClean="0"/>
              <a:t>Number of Catholics Around the World Today</a:t>
            </a:r>
            <a:endParaRPr lang="en-US" sz="3200" b="1" dirty="0"/>
          </a:p>
        </p:txBody>
      </p:sp>
      <p:pic>
        <p:nvPicPr>
          <p:cNvPr id="3074" name="Picture 2" descr="https://upload.wikimedia.org/wikipedia/commons/thumb/9/95/Number_of_Catholics_by_Country%E2%80%93Pew_Research_2011.svg/1920px-Number_of_Catholics_by_Country%E2%80%93Pew_Research_2011.svg.png"/>
          <p:cNvPicPr>
            <a:picLocks noChangeAspect="1" noChangeArrowheads="1"/>
          </p:cNvPicPr>
          <p:nvPr/>
        </p:nvPicPr>
        <p:blipFill>
          <a:blip r:embed="rId2" cstate="print"/>
          <a:srcRect/>
          <a:stretch>
            <a:fillRect/>
          </a:stretch>
        </p:blipFill>
        <p:spPr bwMode="auto">
          <a:xfrm>
            <a:off x="152400" y="1828800"/>
            <a:ext cx="8915400" cy="45244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Catholic Church in the World</a:t>
            </a:r>
            <a:endParaRPr lang="en-US" b="1" dirty="0"/>
          </a:p>
        </p:txBody>
      </p:sp>
      <p:sp>
        <p:nvSpPr>
          <p:cNvPr id="3" name="Content Placeholder 2"/>
          <p:cNvSpPr>
            <a:spLocks noGrp="1"/>
          </p:cNvSpPr>
          <p:nvPr>
            <p:ph idx="1"/>
          </p:nvPr>
        </p:nvSpPr>
        <p:spPr>
          <a:xfrm>
            <a:off x="304800" y="1600201"/>
            <a:ext cx="8610600" cy="3810000"/>
          </a:xfrm>
        </p:spPr>
        <p:txBody>
          <a:bodyPr>
            <a:normAutofit fontScale="92500" lnSpcReduction="20000"/>
          </a:bodyPr>
          <a:lstStyle/>
          <a:p>
            <a:pPr>
              <a:buNone/>
            </a:pPr>
            <a:r>
              <a:rPr lang="en-US" dirty="0" smtClean="0"/>
              <a:t>    	</a:t>
            </a:r>
            <a:r>
              <a:rPr lang="en-US" sz="2600" dirty="0" smtClean="0"/>
              <a:t>The Catholic Church does an enormous amount of work to take care of the people of the Earth:</a:t>
            </a:r>
          </a:p>
          <a:p>
            <a:pPr>
              <a:buNone/>
            </a:pPr>
            <a:r>
              <a:rPr lang="en-US" sz="2600" dirty="0"/>
              <a:t> </a:t>
            </a:r>
            <a:r>
              <a:rPr lang="en-US" sz="2600" dirty="0" smtClean="0"/>
              <a:t>   “The Catholic Church is the ‘world's oldest continuously functioning </a:t>
            </a:r>
            <a:r>
              <a:rPr lang="en-US" sz="2600" i="1" dirty="0" smtClean="0"/>
              <a:t>international</a:t>
            </a:r>
            <a:r>
              <a:rPr lang="en-US" sz="2600" dirty="0" smtClean="0"/>
              <a:t> institution.’ It is also the largest non-government provider of education and health care in the world.”</a:t>
            </a:r>
            <a:r>
              <a:rPr lang="en-US" sz="2600" baseline="30000" dirty="0" smtClean="0"/>
              <a:t>  </a:t>
            </a:r>
            <a:r>
              <a:rPr lang="en-US" sz="2600" dirty="0" smtClean="0"/>
              <a:t>The Vatican oversees the Catholic Church’s vast international network of charities.</a:t>
            </a:r>
          </a:p>
          <a:p>
            <a:pPr>
              <a:buNone/>
            </a:pPr>
            <a:r>
              <a:rPr lang="en-US" sz="1200" dirty="0" smtClean="0">
                <a:hlinkClick r:id="rId2"/>
              </a:rPr>
              <a:t>https://en.wikipedia.org/wiki/Catholic_charities</a:t>
            </a:r>
            <a:endParaRPr lang="en-US" sz="1200" dirty="0" smtClean="0"/>
          </a:p>
          <a:p>
            <a:pPr>
              <a:buNone/>
            </a:pPr>
            <a:endParaRPr lang="en-US" sz="1200" dirty="0" smtClean="0"/>
          </a:p>
          <a:p>
            <a:pPr>
              <a:buNone/>
            </a:pPr>
            <a:r>
              <a:rPr lang="en-US" sz="1200" dirty="0"/>
              <a:t>	</a:t>
            </a:r>
            <a:r>
              <a:rPr lang="en-US" sz="1200" dirty="0" smtClean="0"/>
              <a:t>	</a:t>
            </a:r>
            <a:r>
              <a:rPr lang="en-US" sz="2400" dirty="0" smtClean="0"/>
              <a:t>Many people know that the Catholic Church has charities which help the poor, refugees, and other people in need of help.  However, not everyone knows that the Catholic Church also has charities that help the environment.  One of these is the </a:t>
            </a:r>
            <a:r>
              <a:rPr lang="en-US" sz="2400" b="1" dirty="0" smtClean="0"/>
              <a:t>Catholic Climate Covenant</a:t>
            </a:r>
            <a:r>
              <a:rPr lang="en-US" sz="2400" dirty="0" smtClean="0"/>
              <a:t>.</a:t>
            </a:r>
          </a:p>
          <a:p>
            <a:pPr>
              <a:buNone/>
            </a:pPr>
            <a:endParaRPr lang="en-US" sz="2400" dirty="0" smtClean="0"/>
          </a:p>
          <a:p>
            <a:pPr>
              <a:buNone/>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4343400" cy="5516562"/>
          </a:xfrm>
        </p:spPr>
        <p:txBody>
          <a:bodyPr>
            <a:normAutofit fontScale="90000"/>
          </a:bodyPr>
          <a:lstStyle/>
          <a:p>
            <a:pPr algn="l"/>
            <a:r>
              <a:rPr lang="en-US" sz="3600" b="1" dirty="0" smtClean="0"/>
              <a:t/>
            </a:r>
            <a:br>
              <a:rPr lang="en-US" sz="3600" b="1" dirty="0" smtClean="0"/>
            </a:br>
            <a:r>
              <a:rPr lang="en-US" sz="3600" b="1" dirty="0"/>
              <a:t/>
            </a:r>
            <a:br>
              <a:rPr lang="en-US" sz="3600" b="1" dirty="0"/>
            </a:br>
            <a:r>
              <a:rPr lang="en-US" sz="3600" b="1" dirty="0" smtClean="0"/>
              <a:t/>
            </a:r>
            <a:br>
              <a:rPr lang="en-US" sz="3600" b="1" dirty="0" smtClean="0"/>
            </a:br>
            <a:r>
              <a:rPr lang="en-US" sz="3100" b="1" dirty="0" smtClean="0"/>
              <a:t>“Catholic Climate Covenant </a:t>
            </a:r>
            <a:r>
              <a:rPr lang="en-US" sz="3100" dirty="0" smtClean="0"/>
              <a:t>inspires and equips people and institutions to care for creation and care for the poor. Through our 19 national partners, we guide the U.S. Church's response to climate change by educating, giving public witness, and offering resources.”</a:t>
            </a:r>
            <a:br>
              <a:rPr lang="en-US" sz="3100" dirty="0" smtClean="0"/>
            </a:br>
            <a:r>
              <a:rPr lang="en-US" sz="3600" dirty="0" smtClean="0"/>
              <a:t/>
            </a:r>
            <a:br>
              <a:rPr lang="en-US" sz="3600" dirty="0" smtClean="0"/>
            </a:br>
            <a:r>
              <a:rPr lang="en-US" sz="1800" dirty="0" smtClean="0"/>
              <a:t>https://catholicclimatecovenant.org/</a:t>
            </a:r>
            <a:br>
              <a:rPr lang="en-US" sz="1800" dirty="0" smtClean="0"/>
            </a:br>
            <a:r>
              <a:rPr lang="en-US" dirty="0" smtClean="0"/>
              <a:t/>
            </a:r>
            <a:br>
              <a:rPr lang="en-US" dirty="0" smtClean="0"/>
            </a:br>
            <a:r>
              <a:rPr lang="en-US" dirty="0" smtClean="0"/>
              <a:t/>
            </a:r>
            <a:br>
              <a:rPr lang="en-US" dirty="0" smtClean="0"/>
            </a:br>
            <a:endParaRPr lang="en-US" dirty="0"/>
          </a:p>
        </p:txBody>
      </p:sp>
      <p:pic>
        <p:nvPicPr>
          <p:cNvPr id="23556" name="Picture 4" descr="CCC Logo"/>
          <p:cNvPicPr>
            <a:picLocks noChangeAspect="1" noChangeArrowheads="1"/>
          </p:cNvPicPr>
          <p:nvPr/>
        </p:nvPicPr>
        <p:blipFill>
          <a:blip r:embed="rId2" cstate="print"/>
          <a:srcRect/>
          <a:stretch>
            <a:fillRect/>
          </a:stretch>
        </p:blipFill>
        <p:spPr bwMode="auto">
          <a:xfrm>
            <a:off x="4594934" y="1295400"/>
            <a:ext cx="4168806" cy="3733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038600" cy="868362"/>
          </a:xfrm>
        </p:spPr>
        <p:txBody>
          <a:bodyPr>
            <a:normAutofit fontScale="90000"/>
          </a:bodyPr>
          <a:lstStyle/>
          <a:p>
            <a:r>
              <a:rPr lang="en-US" sz="3600" b="1" dirty="0" smtClean="0"/>
              <a:t>Catholics Around the World</a:t>
            </a:r>
            <a:endParaRPr lang="en-US" sz="3600" b="1" dirty="0"/>
          </a:p>
        </p:txBody>
      </p:sp>
      <p:sp>
        <p:nvSpPr>
          <p:cNvPr id="3" name="Content Placeholder 2"/>
          <p:cNvSpPr>
            <a:spLocks noGrp="1"/>
          </p:cNvSpPr>
          <p:nvPr>
            <p:ph idx="1"/>
          </p:nvPr>
        </p:nvSpPr>
        <p:spPr>
          <a:xfrm>
            <a:off x="152400" y="1143000"/>
            <a:ext cx="3581400" cy="5486400"/>
          </a:xfrm>
        </p:spPr>
        <p:txBody>
          <a:bodyPr>
            <a:normAutofit fontScale="85000" lnSpcReduction="10000"/>
          </a:bodyPr>
          <a:lstStyle/>
          <a:p>
            <a:pPr>
              <a:buNone/>
            </a:pPr>
            <a:r>
              <a:rPr lang="en-US" sz="2800" dirty="0" smtClean="0"/>
              <a:t>This year we will learn about the lives of Catholics around the world.  They have rich traditions.</a:t>
            </a:r>
          </a:p>
          <a:p>
            <a:pPr>
              <a:buNone/>
            </a:pPr>
            <a:r>
              <a:rPr lang="en-US" sz="2800" dirty="0" smtClean="0"/>
              <a:t>Some Catholics and other Christians around the world can worship freely.  Others do not have freedom of religion and are persecuted for their faith.</a:t>
            </a:r>
          </a:p>
          <a:p>
            <a:pPr>
              <a:buNone/>
            </a:pPr>
            <a:r>
              <a:rPr lang="en-US" sz="2800" dirty="0" smtClean="0"/>
              <a:t>We will learn about how people can help them.</a:t>
            </a:r>
          </a:p>
          <a:p>
            <a:pPr>
              <a:buNone/>
            </a:pPr>
            <a:endParaRPr lang="en-US" sz="1100" dirty="0" smtClean="0">
              <a:hlinkClick r:id="rId2"/>
            </a:endParaRPr>
          </a:p>
          <a:p>
            <a:pPr>
              <a:buNone/>
            </a:pPr>
            <a:r>
              <a:rPr lang="en-US" sz="1200" dirty="0" smtClean="0">
                <a:hlinkClick r:id="rId2"/>
              </a:rPr>
              <a:t>Our Lady of Persecuted Christians</a:t>
            </a:r>
            <a:endParaRPr lang="en-US" sz="1200" dirty="0">
              <a:hlinkClick r:id="rId2"/>
            </a:endParaRPr>
          </a:p>
          <a:p>
            <a:pPr>
              <a:buNone/>
            </a:pPr>
            <a:r>
              <a:rPr lang="en-US" sz="1100" dirty="0" smtClean="0">
                <a:hlinkClick r:id="rId2"/>
              </a:rPr>
              <a:t>https://www.omvusa.org/st-francis-chapel/our-lady-help-of-persecuted-christians-icon/</a:t>
            </a:r>
            <a:endParaRPr lang="en-US" sz="1100" dirty="0" smtClean="0"/>
          </a:p>
          <a:p>
            <a:pPr>
              <a:buNone/>
            </a:pPr>
            <a:endParaRPr lang="en-US" sz="1100" dirty="0"/>
          </a:p>
        </p:txBody>
      </p:sp>
      <p:pic>
        <p:nvPicPr>
          <p:cNvPr id="21506" name="Picture 2" descr="Our Lady Help of Persecuted Christians Icon - St. Francis Chapel"/>
          <p:cNvPicPr>
            <a:picLocks noChangeAspect="1" noChangeArrowheads="1"/>
          </p:cNvPicPr>
          <p:nvPr/>
        </p:nvPicPr>
        <p:blipFill>
          <a:blip r:embed="rId3" cstate="print"/>
          <a:srcRect/>
          <a:stretch>
            <a:fillRect/>
          </a:stretch>
        </p:blipFill>
        <p:spPr bwMode="auto">
          <a:xfrm>
            <a:off x="4495800" y="-25985"/>
            <a:ext cx="4648200" cy="68839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TotalTime>
  <Words>164</Words>
  <Application>Microsoft Office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            https://weleadworship.com/hes-got-the-whole-world-in-his-hands.html   The Catholic Church helps all of humanity and the world God created.  Here are two songs that will help us to start thinking about this theme:  “He’s Got the Whole World in His Hands” and “What a Wonderful World.” </vt:lpstr>
      <vt:lpstr>Slide 3</vt:lpstr>
      <vt:lpstr>Our Responsibilities</vt:lpstr>
      <vt:lpstr>The Catholic Church  Catholic = Universal </vt:lpstr>
      <vt:lpstr>Number of Catholics Around the World Today</vt:lpstr>
      <vt:lpstr>The Catholic Church in the World</vt:lpstr>
      <vt:lpstr>   “Catholic Climate Covenant inspires and equips people and institutions to care for creation and care for the poor. Through our 19 national partners, we guide the U.S. Church's response to climate change by educating, giving public witness, and offering resources.”  https://catholicclimatecovenant.org/   </vt:lpstr>
      <vt:lpstr>Catholics Around the World</vt:lpstr>
      <vt:lpstr>We are a part of the Catholic Church.</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Anthony’s Religious Education Classes: 2021-2022</dc:title>
  <dc:creator>Bob Densmore</dc:creator>
  <cp:lastModifiedBy>Bob Densmore</cp:lastModifiedBy>
  <cp:revision>28</cp:revision>
  <dcterms:created xsi:type="dcterms:W3CDTF">2021-09-19T00:15:59Z</dcterms:created>
  <dcterms:modified xsi:type="dcterms:W3CDTF">2021-09-19T18:30:50Z</dcterms:modified>
</cp:coreProperties>
</file>